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709" r:id="rId2"/>
  </p:sldMasterIdLst>
  <p:notesMasterIdLst>
    <p:notesMasterId r:id="rId6"/>
  </p:notesMasterIdLst>
  <p:handoutMasterIdLst>
    <p:handoutMasterId r:id="rId7"/>
  </p:handoutMasterIdLst>
  <p:sldIdLst>
    <p:sldId id="256" r:id="rId3"/>
    <p:sldId id="274" r:id="rId4"/>
    <p:sldId id="275" r:id="rId5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CC"/>
    <a:srgbClr val="FFCC00"/>
    <a:srgbClr val="FF7C80"/>
    <a:srgbClr val="0000FF"/>
    <a:srgbClr val="33CC33"/>
    <a:srgbClr val="FF99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3" autoAdjust="0"/>
    <p:restoredTop sz="94660"/>
  </p:normalViewPr>
  <p:slideViewPr>
    <p:cSldViewPr>
      <p:cViewPr varScale="1">
        <p:scale>
          <a:sx n="114" d="100"/>
          <a:sy n="114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23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D44D515-100E-428D-94D2-F4E2F7462A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652" cy="4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D26CED0-7AEE-4D1D-B03B-58863EB18FB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55" y="0"/>
            <a:ext cx="2946652" cy="4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50AF665D-B149-4AF6-9E0A-AFEDF5D75B20}" type="datetimeFigureOut">
              <a:rPr lang="zh-TW" altLang="en-US"/>
              <a:pPr>
                <a:defRPr/>
              </a:pPr>
              <a:t>2025/9/9</a:t>
            </a:fld>
            <a:endParaRPr lang="en-US" altLang="zh-TW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0174C327-BD2C-4B12-98F0-26FE68A958D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025"/>
            <a:ext cx="2946652" cy="4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4651CC30-ABAA-43F0-BDC3-B5A58EDD3FF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55" y="9428025"/>
            <a:ext cx="2946652" cy="4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66053FA-E475-4FF8-91AE-FB55ACB2388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1672CE9-CD94-4DAC-9C96-3D43F44EB0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652" cy="497040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47ECF62-CFB6-4D95-826C-20C217838FB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455" y="0"/>
            <a:ext cx="2946652" cy="497040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FBDD856-5CAF-420E-9EEF-DBCB8FB01905}" type="datetimeFigureOut">
              <a:rPr lang="zh-TW" altLang="en-US"/>
              <a:pPr>
                <a:defRPr/>
              </a:pPr>
              <a:t>2025/9/9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602CA525-918E-4E80-8832-AE1C343086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BC3A4BEF-76BB-40B0-9F53-B3CBD3DAD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671" y="4717159"/>
            <a:ext cx="5440333" cy="4465492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C5AA058-BEBE-493B-8F45-B72B7D5656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025"/>
            <a:ext cx="2946652" cy="49704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83DF4BD-524F-4FBA-BAAC-11988E9E44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455" y="9428025"/>
            <a:ext cx="2946652" cy="497040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4DAF78-5697-48BB-919D-8D4C95617B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713" y="908050"/>
            <a:ext cx="8156575" cy="8826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99DEF2-D053-4A7D-8A70-51301E3E2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FC85-68F8-4422-A28F-8AF05CE89811}" type="datetimeFigureOut">
              <a:rPr lang="zh-TW" altLang="en-US"/>
              <a:pPr>
                <a:defRPr/>
              </a:pPr>
              <a:t>2025/9/9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CFBA49-BE35-48D3-BFC9-701ADBFA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BFD2F1-4FB2-4587-802A-07189517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EC9B1-02B2-4E9D-A279-6FEEDC8D8B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43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0ECE9C-C5D6-427B-9A44-B7258246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2025/9/9</a:t>
            </a:fld>
            <a:endParaRPr lang="en-US" altLang="zh-TW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DE81C6-028C-4D4C-80B2-D1DD8391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99AA45-71AB-4973-B371-099AD165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AB2D-C821-4725-A2F5-0DD6FCE472C4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9977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921BE3-C457-45AE-BA0B-254A92E5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2025/9/9</a:t>
            </a:fld>
            <a:endParaRPr lang="en-US" altLang="zh-TW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04CDC1-9A67-472F-9004-258A4080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9E9FDC-6FC0-4D84-9A0B-9F5ED0BE5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5D751-BE11-4ED7-B80C-D93A79390223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68221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0C6FF-D954-478B-8BBE-67D2A8FD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2025/9/9</a:t>
            </a:fld>
            <a:endParaRPr lang="en-US" altLang="zh-T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95C1B-6821-4D22-A67E-5526B228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92110-8265-473F-A865-C65AA93B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ABFC0-23AD-4042-B392-FEC51078E21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83952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BC34C-23F9-4E75-A3A7-268A0E88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2025/9/9</a:t>
            </a:fld>
            <a:endParaRPr lang="en-US" altLang="zh-T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00247-9906-41B1-A570-53CD36B7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B82F2-3C41-4503-94DF-545F8D14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E0B3-0BBB-41C0-9EBB-4381A96AF7E8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2775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5">
            <a:extLst>
              <a:ext uri="{FF2B5EF4-FFF2-40B4-BE49-F238E27FC236}">
                <a16:creationId xmlns:a16="http://schemas.microsoft.com/office/drawing/2014/main" id="{B9348B54-5A81-4112-8120-402ED8EA3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55897504-C41F-495E-874A-47DDB5E0E07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875463" y="44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defRPr/>
            </a:pPr>
            <a:fld id="{430267D5-5105-43D8-870C-DB69FA66D8BA}" type="slidenum">
              <a:rPr lang="zh-TW" altLang="en-US" sz="1400" b="1" smtClean="0">
                <a:ea typeface="Arial Unicode MS" pitchFamily="34" charset="-12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zh-TW" sz="1400" b="1">
              <a:ea typeface="Arial Unicode MS" pitchFamily="34" charset="-120"/>
              <a:cs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1F5212-BA1E-4642-BE4A-BCB26FE7AD9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876C9-E884-4942-96FE-0256476BCA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137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CF40E7B-11D4-47EE-B998-DFF1F862CA6F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091068E0-8FB2-4D05-B801-C6A053C5E8B3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694A990-149F-4866-8C8A-D4B78821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66604FE-1A35-415C-A7D8-1D7811FE084E}" type="datetime1">
              <a:rPr lang="zh-TW" altLang="en-US"/>
              <a:pPr>
                <a:defRPr/>
              </a:pPr>
              <a:t>2025/9/9</a:t>
            </a:fld>
            <a:endParaRPr lang="en-US" altLang="zh-TW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3BD4AF9-7991-4A06-B8EF-EDF9763BF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D4F969-D1EC-4A69-AA0A-B3AA443D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1FECF4-D881-4928-94EE-F7632144EFC0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3540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19492-447B-451C-82AA-ED54D075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2025/9/9</a:t>
            </a:fld>
            <a:endParaRPr lang="en-US" altLang="zh-T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E4D4D-D34F-40E4-8B87-B8453D72C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BA8D4-DAC3-4027-875C-D68B080C6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2E141-B94C-42C4-81BE-8A7F3A29158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1564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6A8F5693-FAC5-4B74-8917-8695BC0CC845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17944B-8F20-4009-B195-4D042EDB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1060-4B89-4317-B4D3-56EC389AE847}" type="datetime1">
              <a:rPr lang="zh-TW" altLang="en-US"/>
              <a:pPr>
                <a:defRPr/>
              </a:pPr>
              <a:t>2025/9/9</a:t>
            </a:fld>
            <a:endParaRPr lang="en-US" altLang="zh-TW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FC638B-2915-4351-976B-2175A281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72C559-25CA-4A42-B0E9-2F1E38CF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21F60-BA89-41CA-84C0-E37DE62BF07D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9858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ED014E-C0D5-4CB6-9408-F34E1ABC8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2025/9/9</a:t>
            </a:fld>
            <a:endParaRPr lang="en-US" altLang="zh-TW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F3249A-0B60-47B4-9598-29D25B99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4A0CFC-41ED-4D82-844E-41F14454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0E47D-1817-4E39-BDC6-C77387E828F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5202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1FD0DE-B068-4742-B723-F41D772F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2025/9/9</a:t>
            </a:fld>
            <a:endParaRPr lang="en-US" altLang="zh-TW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0A5B8DB-6DC4-49B7-A836-EF5B5553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310797C-66FF-4524-8F77-CD7C383D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EF56-87AA-4C68-93B1-2DDE9E65F32A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8039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FDC429D-0503-48F8-BFB4-7231377B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2025/9/9</a:t>
            </a:fld>
            <a:endParaRPr lang="en-US" altLang="zh-TW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FD6ED4-886D-4A61-B246-DFB74013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DFB47A-B6CB-4C02-8BC6-F61A58DD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84CE-59FD-4E88-BD06-D66E005162C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8621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1D22D2-621D-4B92-806E-FAA27BC2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13C45-3645-41E4-8071-ACD355B90337}" type="datetime1">
              <a:rPr lang="zh-TW" altLang="en-US"/>
              <a:pPr>
                <a:defRPr/>
              </a:pPr>
              <a:t>2025/9/9</a:t>
            </a:fld>
            <a:endParaRPr lang="en-US" altLang="zh-TW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512F79-49C5-4B6C-8FDE-91B33BDE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B2A9E-AEB7-452E-BF9D-52DB414D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0650" y="14288"/>
            <a:ext cx="1279525" cy="365125"/>
          </a:xfrm>
        </p:spPr>
        <p:txBody>
          <a:bodyPr/>
          <a:lstStyle>
            <a:lvl1pPr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10D21E-C705-4DC2-BEE6-4BEEF24F12A3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8909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新光產險PPT-150203-05">
            <a:extLst>
              <a:ext uri="{FF2B5EF4-FFF2-40B4-BE49-F238E27FC236}">
                <a16:creationId xmlns:a16="http://schemas.microsoft.com/office/drawing/2014/main" id="{0D8FD806-5ED0-4387-B718-9175D905C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>
            <a:extLst>
              <a:ext uri="{FF2B5EF4-FFF2-40B4-BE49-F238E27FC236}">
                <a16:creationId xmlns:a16="http://schemas.microsoft.com/office/drawing/2014/main" id="{2A2B2CB1-59E1-44CD-A3C9-E7883C1D39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3713" y="908050"/>
            <a:ext cx="81565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>
            <a:extLst>
              <a:ext uri="{FF2B5EF4-FFF2-40B4-BE49-F238E27FC236}">
                <a16:creationId xmlns:a16="http://schemas.microsoft.com/office/drawing/2014/main" id="{B5478E15-66CD-48C4-938F-A1D1973369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8446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43D0EF-B75D-4E12-B2E3-4E904815F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982B6DC-0748-4489-AD59-BE3EBE2EBF82}" type="datetimeFigureOut">
              <a:rPr lang="zh-TW" altLang="en-US"/>
              <a:pPr>
                <a:defRPr/>
              </a:pPr>
              <a:t>2025/9/9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773BED5-D7F4-4507-9224-8C84C1E2D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C3E6E4-1F54-48B6-865E-40D7EC982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5F87BD-309C-489F-9422-29D4312964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440B36-932E-4C80-983A-AA24B61B4728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E26C6BC8-2B71-42C9-8779-686E8F62F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0EBECD21-9C2A-4CFB-85F9-4549FBA31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15FAB-E98C-4927-9543-EE7705B02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2025/9/9</a:t>
            </a:fld>
            <a:endParaRPr lang="en-US" altLang="zh-T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84ECE-B6F1-40B3-BF46-1FCA5D522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0270C-7A1B-4982-8C84-2738451EF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04B47E-5C0A-4993-859C-62F1EB9B784C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2056" name="圖片 5">
            <a:extLst>
              <a:ext uri="{FF2B5EF4-FFF2-40B4-BE49-F238E27FC236}">
                <a16:creationId xmlns:a16="http://schemas.microsoft.com/office/drawing/2014/main" id="{11D1F95C-A4E2-4845-BF21-960ADF098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新光產險PPT-150203-07">
            <a:extLst>
              <a:ext uri="{FF2B5EF4-FFF2-40B4-BE49-F238E27FC236}">
                <a16:creationId xmlns:a16="http://schemas.microsoft.com/office/drawing/2014/main" id="{C56A59CF-29AE-4BD5-8E06-489C23886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70"/>
          <a:stretch>
            <a:fillRect/>
          </a:stretch>
        </p:blipFill>
        <p:spPr bwMode="auto">
          <a:xfrm>
            <a:off x="0" y="6237288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6" r:id="rId2"/>
    <p:sldLayoutId id="2147483736" r:id="rId3"/>
    <p:sldLayoutId id="2147483727" r:id="rId4"/>
    <p:sldLayoutId id="2147483728" r:id="rId5"/>
    <p:sldLayoutId id="2147483729" r:id="rId6"/>
    <p:sldLayoutId id="2147483737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9pPr>
    </p:titleStyle>
    <p:bodyStyle>
      <a:lvl1pPr marL="171450" indent="-136525" algn="l" defTabSz="685800" rtl="0" fontAlgn="base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新光產險PPT-150203-05">
            <a:extLst>
              <a:ext uri="{FF2B5EF4-FFF2-40B4-BE49-F238E27FC236}">
                <a16:creationId xmlns:a16="http://schemas.microsoft.com/office/drawing/2014/main" id="{607CD168-01D3-496F-943A-22DC4194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A399057A-658E-4ED0-8E3B-9DC730E2C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4288"/>
            <a:ext cx="1279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indent="-136525" defTabSz="4572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indent="-136525" defTabSz="4572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indent="-136525" defTabSz="4572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indent="-136525" defTabSz="4572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indent="-136525" defTabSz="457200" fontAlgn="base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indent="-136525" defTabSz="457200" fontAlgn="base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indent="-136525" defTabSz="457200" fontAlgn="base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indent="-136525" defTabSz="457200" fontAlgn="base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2212F91-10D1-4205-A72F-C7893691EC6B}" type="slidenum">
              <a:rPr kumimoji="0" lang="zh-TW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zh-TW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5DB00E-1B9D-439A-B227-E5683E38B93A}"/>
              </a:ext>
            </a:extLst>
          </p:cNvPr>
          <p:cNvSpPr/>
          <p:nvPr/>
        </p:nvSpPr>
        <p:spPr>
          <a:xfrm>
            <a:off x="1260029" y="2786916"/>
            <a:ext cx="6840537" cy="28733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07771BC-0770-4013-9A9F-E70E5E7A0F75}"/>
              </a:ext>
            </a:extLst>
          </p:cNvPr>
          <p:cNvSpPr/>
          <p:nvPr/>
        </p:nvSpPr>
        <p:spPr>
          <a:xfrm>
            <a:off x="2051720" y="2365404"/>
            <a:ext cx="9289032" cy="830997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4800" b="1" dirty="0">
                <a:ln w="0">
                  <a:solidFill>
                    <a:srgbClr val="FF0000"/>
                  </a:solidFill>
                </a:ln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新光產物實習計畫</a:t>
            </a:r>
            <a:endParaRPr lang="en-US" altLang="zh-TW" sz="4800" b="1" dirty="0">
              <a:ln w="0">
                <a:solidFill>
                  <a:srgbClr val="FF0000"/>
                </a:solidFill>
              </a:ln>
              <a:solidFill>
                <a:srgbClr val="FF7C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黑體 Std W9" pitchFamily="34" charset="-120"/>
              <a:ea typeface="華康黑體 Std W9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>
            <a:extLst>
              <a:ext uri="{FF2B5EF4-FFF2-40B4-BE49-F238E27FC236}">
                <a16:creationId xmlns:a16="http://schemas.microsoft.com/office/drawing/2014/main" id="{AB001050-0A34-4687-88C5-77C39086F933}"/>
              </a:ext>
            </a:extLst>
          </p:cNvPr>
          <p:cNvSpPr/>
          <p:nvPr/>
        </p:nvSpPr>
        <p:spPr>
          <a:xfrm>
            <a:off x="1403350" y="908050"/>
            <a:ext cx="7705725" cy="28733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203CE364-7C55-46C1-8A18-F1CD56C4ADED}"/>
              </a:ext>
            </a:extLst>
          </p:cNvPr>
          <p:cNvSpPr/>
          <p:nvPr/>
        </p:nvSpPr>
        <p:spPr>
          <a:xfrm>
            <a:off x="2056726" y="1392862"/>
            <a:ext cx="7058025" cy="479427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95B688D-9B36-4FCD-B22B-429704CF8F33}"/>
              </a:ext>
            </a:extLst>
          </p:cNvPr>
          <p:cNvSpPr/>
          <p:nvPr/>
        </p:nvSpPr>
        <p:spPr>
          <a:xfrm>
            <a:off x="1619672" y="509771"/>
            <a:ext cx="9289032" cy="830997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4800" b="1" dirty="0">
                <a:ln w="0">
                  <a:solidFill>
                    <a:srgbClr val="FF0000"/>
                  </a:solidFill>
                </a:ln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新光產物實習計畫</a:t>
            </a:r>
            <a:endParaRPr lang="en-US" altLang="zh-TW" sz="4800" b="1" dirty="0">
              <a:ln w="0">
                <a:solidFill>
                  <a:srgbClr val="FF0000"/>
                </a:solidFill>
              </a:ln>
              <a:solidFill>
                <a:srgbClr val="FF7C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黑體 Std W9" pitchFamily="34" charset="-120"/>
              <a:ea typeface="華康黑體 Std W9" pitchFamily="34" charset="-120"/>
            </a:endParaRPr>
          </a:p>
        </p:txBody>
      </p:sp>
      <p:graphicFrame>
        <p:nvGraphicFramePr>
          <p:cNvPr id="47" name="表格 46">
            <a:extLst>
              <a:ext uri="{FF2B5EF4-FFF2-40B4-BE49-F238E27FC236}">
                <a16:creationId xmlns:a16="http://schemas.microsoft.com/office/drawing/2014/main" id="{CFE910D9-5A8A-44ED-9408-14CCAD7A5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004778"/>
              </p:ext>
            </p:extLst>
          </p:nvPr>
        </p:nvGraphicFramePr>
        <p:xfrm>
          <a:off x="2267743" y="4559759"/>
          <a:ext cx="5976938" cy="16603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15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1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台北總公司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104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台北市中山區建國北路二段</a:t>
                      </a: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15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號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中壢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分公司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320</a:t>
                      </a: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桃園市中壢區環西路</a:t>
                      </a:r>
                      <a:r>
                        <a:rPr lang="en-US" altLang="zh-TW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121</a:t>
                      </a: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號</a:t>
                      </a:r>
                      <a:r>
                        <a:rPr lang="en-US" altLang="zh-TW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9</a:t>
                      </a: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樓</a:t>
                      </a:r>
                      <a:r>
                        <a:rPr lang="en-US" altLang="zh-TW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A</a:t>
                      </a: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室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新竹分公司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300</a:t>
                      </a: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新竹市民生路</a:t>
                      </a:r>
                      <a:r>
                        <a:rPr lang="en-US" altLang="zh-TW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192</a:t>
                      </a: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號</a:t>
                      </a:r>
                      <a:r>
                        <a:rPr lang="en-US" altLang="zh-TW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5</a:t>
                      </a: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樓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3811644066"/>
                  </a:ext>
                </a:extLst>
              </a:tr>
              <a:tr h="271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台中分公司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404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台中市北區臺灣大道二段</a:t>
                      </a: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340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號</a:t>
                      </a: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樓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台南分公司</a:t>
                      </a:r>
                      <a:endParaRPr lang="zh-TW" sz="14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700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台南市中西區永華路一段</a:t>
                      </a: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32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號</a:t>
                      </a: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樓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高雄分公司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800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高雄市新興區中正三路</a:t>
                      </a: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154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號</a:t>
                      </a: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樓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" name="矩形 47">
            <a:extLst>
              <a:ext uri="{FF2B5EF4-FFF2-40B4-BE49-F238E27FC236}">
                <a16:creationId xmlns:a16="http://schemas.microsoft.com/office/drawing/2014/main" id="{133E7ED9-7CDA-4B3A-B0F8-4657776E9D3D}"/>
              </a:ext>
            </a:extLst>
          </p:cNvPr>
          <p:cNvSpPr/>
          <p:nvPr/>
        </p:nvSpPr>
        <p:spPr>
          <a:xfrm>
            <a:off x="155563" y="1494309"/>
            <a:ext cx="1655762" cy="471487"/>
          </a:xfrm>
          <a:prstGeom prst="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資格條件</a:t>
            </a:r>
          </a:p>
        </p:txBody>
      </p:sp>
      <p:sp>
        <p:nvSpPr>
          <p:cNvPr id="10269" name="矩形 21">
            <a:extLst>
              <a:ext uri="{FF2B5EF4-FFF2-40B4-BE49-F238E27FC236}">
                <a16:creationId xmlns:a16="http://schemas.microsoft.com/office/drawing/2014/main" id="{645E5B7C-79AC-4425-8905-F008C81CA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313" y="2244390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 或依校方行事曆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每週至少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日以上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29C14844-710A-453E-B727-78C78923526C}"/>
              </a:ext>
            </a:extLst>
          </p:cNvPr>
          <p:cNvSpPr/>
          <p:nvPr/>
        </p:nvSpPr>
        <p:spPr>
          <a:xfrm>
            <a:off x="177610" y="2098720"/>
            <a:ext cx="1655762" cy="647700"/>
          </a:xfrm>
          <a:prstGeom prst="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實習期間</a:t>
            </a:r>
          </a:p>
        </p:txBody>
      </p:sp>
      <p:sp>
        <p:nvSpPr>
          <p:cNvPr id="10273" name="矩形 22">
            <a:extLst>
              <a:ext uri="{FF2B5EF4-FFF2-40B4-BE49-F238E27FC236}">
                <a16:creationId xmlns:a16="http://schemas.microsoft.com/office/drawing/2014/main" id="{08FA465F-2FBA-44CF-AA11-60A84DD51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313" y="1468703"/>
            <a:ext cx="688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保險、風管、財金、法律、水險航運、財會、人管、統計、行銷、傳播相關科系之大四生、碩二生或應屆畢業生 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3B5FBB3D-CAD1-45FB-A2B5-58C25C4961BB}"/>
              </a:ext>
            </a:extLst>
          </p:cNvPr>
          <p:cNvSpPr/>
          <p:nvPr/>
        </p:nvSpPr>
        <p:spPr>
          <a:xfrm>
            <a:off x="177610" y="2865399"/>
            <a:ext cx="1655762" cy="471487"/>
          </a:xfrm>
          <a:prstGeom prst="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實習薪資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2E037D1D-A3AC-43FF-ACB6-2298C9BC9B61}"/>
              </a:ext>
            </a:extLst>
          </p:cNvPr>
          <p:cNvSpPr/>
          <p:nvPr/>
        </p:nvSpPr>
        <p:spPr>
          <a:xfrm>
            <a:off x="183119" y="3455865"/>
            <a:ext cx="1655763" cy="1011237"/>
          </a:xfrm>
          <a:prstGeom prst="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實習職務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79730906-E55C-4B28-B9EB-AD096704B846}"/>
              </a:ext>
            </a:extLst>
          </p:cNvPr>
          <p:cNvSpPr/>
          <p:nvPr/>
        </p:nvSpPr>
        <p:spPr>
          <a:xfrm>
            <a:off x="8532813" y="0"/>
            <a:ext cx="792162" cy="26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00652FB-53B3-4103-8999-F755D896593E}"/>
              </a:ext>
            </a:extLst>
          </p:cNvPr>
          <p:cNvSpPr/>
          <p:nvPr/>
        </p:nvSpPr>
        <p:spPr>
          <a:xfrm>
            <a:off x="177609" y="4930905"/>
            <a:ext cx="1655763" cy="1011237"/>
          </a:xfrm>
          <a:prstGeom prst="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實習地點</a:t>
            </a:r>
          </a:p>
        </p:txBody>
      </p:sp>
      <p:sp>
        <p:nvSpPr>
          <p:cNvPr id="19" name="矩形 23">
            <a:extLst>
              <a:ext uri="{FF2B5EF4-FFF2-40B4-BE49-F238E27FC236}">
                <a16:creationId xmlns:a16="http://schemas.microsoft.com/office/drawing/2014/main" id="{3CFBBC03-2591-49B9-B933-811EE7368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741" y="2674174"/>
            <a:ext cx="69655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(3-4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或月薪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29,000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享勞健保、勞退、團險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年基本工資調漲，將依調漲調整。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latin typeface="Arial" panose="020B0604020202020204" pitchFamily="34" charset="0"/>
            </a:endParaRPr>
          </a:p>
        </p:txBody>
      </p:sp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25DF9706-73DB-440C-B568-F4B34AE51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977056"/>
              </p:ext>
            </p:extLst>
          </p:nvPr>
        </p:nvGraphicFramePr>
        <p:xfrm>
          <a:off x="2006332" y="3362044"/>
          <a:ext cx="5977335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7335">
                  <a:extLst>
                    <a:ext uri="{9D8B030D-6E8A-4147-A177-3AD203B41FA5}">
                      <a16:colId xmlns:a16="http://schemas.microsoft.com/office/drawing/2014/main" val="3327225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◎核保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理賠單位實習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21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限總公司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：人資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法遵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電商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660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◎通路服務實習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外勤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93493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>
            <a:extLst>
              <a:ext uri="{FF2B5EF4-FFF2-40B4-BE49-F238E27FC236}">
                <a16:creationId xmlns:a16="http://schemas.microsoft.com/office/drawing/2014/main" id="{AB001050-0A34-4687-88C5-77C39086F933}"/>
              </a:ext>
            </a:extLst>
          </p:cNvPr>
          <p:cNvSpPr/>
          <p:nvPr/>
        </p:nvSpPr>
        <p:spPr>
          <a:xfrm>
            <a:off x="1403350" y="908050"/>
            <a:ext cx="7705725" cy="28733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203CE364-7C55-46C1-8A18-F1CD56C4ADED}"/>
              </a:ext>
            </a:extLst>
          </p:cNvPr>
          <p:cNvSpPr/>
          <p:nvPr/>
        </p:nvSpPr>
        <p:spPr>
          <a:xfrm>
            <a:off x="177801" y="1279740"/>
            <a:ext cx="8733630" cy="400208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95B688D-9B36-4FCD-B22B-429704CF8F33}"/>
              </a:ext>
            </a:extLst>
          </p:cNvPr>
          <p:cNvSpPr/>
          <p:nvPr/>
        </p:nvSpPr>
        <p:spPr>
          <a:xfrm>
            <a:off x="1619672" y="509771"/>
            <a:ext cx="9289032" cy="830997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4800" b="1" dirty="0">
                <a:ln w="0">
                  <a:solidFill>
                    <a:srgbClr val="FF0000"/>
                  </a:solidFill>
                </a:ln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新光產物實習計畫</a:t>
            </a:r>
            <a:endParaRPr lang="en-US" altLang="zh-TW" sz="4800" b="1" dirty="0">
              <a:ln w="0">
                <a:solidFill>
                  <a:srgbClr val="FF0000"/>
                </a:solidFill>
              </a:ln>
              <a:solidFill>
                <a:srgbClr val="FF7C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5216618D-29C6-4300-A794-7D562028CC6E}"/>
              </a:ext>
            </a:extLst>
          </p:cNvPr>
          <p:cNvSpPr/>
          <p:nvPr/>
        </p:nvSpPr>
        <p:spPr>
          <a:xfrm>
            <a:off x="3823104" y="1433997"/>
            <a:ext cx="1497791" cy="679813"/>
          </a:xfrm>
          <a:prstGeom prst="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報名方式</a:t>
            </a:r>
          </a:p>
        </p:txBody>
      </p:sp>
      <p:sp>
        <p:nvSpPr>
          <p:cNvPr id="10285" name="矩形 17">
            <a:extLst>
              <a:ext uri="{FF2B5EF4-FFF2-40B4-BE49-F238E27FC236}">
                <a16:creationId xmlns:a16="http://schemas.microsoft.com/office/drawing/2014/main" id="{E2D4E1FB-BEB5-4699-8602-5FB857C5C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15" y="2279656"/>
            <a:ext cx="43058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Step1.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請填寫表單「應徵實習生資料表」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86" name="矩形 18">
            <a:extLst>
              <a:ext uri="{FF2B5EF4-FFF2-40B4-BE49-F238E27FC236}">
                <a16:creationId xmlns:a16="http://schemas.microsoft.com/office/drawing/2014/main" id="{2D339CAD-7E3F-47A2-9D31-E371D4A5D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348" y="5456035"/>
            <a:ext cx="3762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 b="1" u="sng" dirty="0">
                <a:solidFill>
                  <a:srgbClr val="FF0000"/>
                </a:solidFill>
                <a:latin typeface="華康黑體 Std W9" pitchFamily="34" charset="-120"/>
                <a:ea typeface="華康黑體 Std W9" pitchFamily="34" charset="-120"/>
              </a:rPr>
              <a:t>截止日期：額滿為止</a:t>
            </a:r>
          </a:p>
        </p:txBody>
      </p:sp>
      <p:sp>
        <p:nvSpPr>
          <p:cNvPr id="10287" name="矩形 2">
            <a:extLst>
              <a:ext uri="{FF2B5EF4-FFF2-40B4-BE49-F238E27FC236}">
                <a16:creationId xmlns:a16="http://schemas.microsoft.com/office/drawing/2014/main" id="{64D3B687-48D7-4294-8BA6-6A03DD50A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6086" y="5102753"/>
            <a:ext cx="4137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註：將依應徵的分支機構別進行甄選及分發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79730906-E55C-4B28-B9EB-AD096704B846}"/>
              </a:ext>
            </a:extLst>
          </p:cNvPr>
          <p:cNvSpPr/>
          <p:nvPr/>
        </p:nvSpPr>
        <p:spPr>
          <a:xfrm>
            <a:off x="8532813" y="0"/>
            <a:ext cx="792162" cy="26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" name="矩形 17">
            <a:extLst>
              <a:ext uri="{FF2B5EF4-FFF2-40B4-BE49-F238E27FC236}">
                <a16:creationId xmlns:a16="http://schemas.microsoft.com/office/drawing/2014/main" id="{637A0DAC-8717-4FDA-A043-11BAB66D1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107" y="2218817"/>
            <a:ext cx="43886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Step2.</a:t>
            </a:r>
            <a:r>
              <a:rPr lang="zh-TW" altLang="en-US" sz="1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含照片之自傳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1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歷年成績單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Mail: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ski111256@skinsurance.com.tw</a:t>
            </a:r>
          </a:p>
        </p:txBody>
      </p:sp>
      <p:pic>
        <p:nvPicPr>
          <p:cNvPr id="1026" name="Picture 2" descr="Eメールを送る男性のイラスト | かわいいフリー素材集 いらすとや">
            <a:extLst>
              <a:ext uri="{FF2B5EF4-FFF2-40B4-BE49-F238E27FC236}">
                <a16:creationId xmlns:a16="http://schemas.microsoft.com/office/drawing/2014/main" id="{7CACDA98-6138-49AC-AC52-4DCF7A1FB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333" y="2779293"/>
            <a:ext cx="2347449" cy="23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いろいろなマウスのクリックのイラスト | かわいいフリー素材集 いらすとや">
            <a:extLst>
              <a:ext uri="{FF2B5EF4-FFF2-40B4-BE49-F238E27FC236}">
                <a16:creationId xmlns:a16="http://schemas.microsoft.com/office/drawing/2014/main" id="{9B946028-5019-4C3D-A7B0-81C7C88B7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5271">
            <a:off x="5292229" y="1365094"/>
            <a:ext cx="590440" cy="90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QRCodeUrl">
            <a:extLst>
              <a:ext uri="{FF2B5EF4-FFF2-40B4-BE49-F238E27FC236}">
                <a16:creationId xmlns:a16="http://schemas.microsoft.com/office/drawing/2014/main" id="{2E3803FA-49CC-49FC-A154-38FF4F882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 t="7219" r="6600" b="6642"/>
          <a:stretch/>
        </p:blipFill>
        <p:spPr bwMode="auto">
          <a:xfrm>
            <a:off x="1108585" y="2594548"/>
            <a:ext cx="2562238" cy="25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61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sk封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9999"/>
        </a:solidFill>
        <a:ln>
          <a:solidFill>
            <a:srgbClr val="FFCCCC"/>
          </a:solidFill>
        </a:ln>
      </a:spPr>
      <a:bodyPr rtlCol="0" anchor="ctr"/>
      <a:lstStyle>
        <a:defPPr algn="ctr">
          <a:defRPr sz="2000" b="1" dirty="0">
            <a:ln w="0">
              <a:solidFill>
                <a:srgbClr val="FF0000"/>
              </a:solidFill>
            </a:ln>
            <a:solidFill>
              <a:srgbClr val="FF7C8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華康黑體 Std W9" pitchFamily="34" charset="-120"/>
            <a:ea typeface="華康黑體 Std W9" pitchFamily="34" charset="-12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</TotalTime>
  <Words>268</Words>
  <Application>Microsoft Office PowerPoint</Application>
  <PresentationFormat>如螢幕大小 (4:3)</PresentationFormat>
  <Paragraphs>34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Arial Unicode MS</vt:lpstr>
      <vt:lpstr>華康黑體 Std W9</vt:lpstr>
      <vt:lpstr>微軟正黑體</vt:lpstr>
      <vt:lpstr>新細明體</vt:lpstr>
      <vt:lpstr>Arial</vt:lpstr>
      <vt:lpstr>Calibri</vt:lpstr>
      <vt:lpstr>Corbel</vt:lpstr>
      <vt:lpstr>Times New Roman</vt:lpstr>
      <vt:lpstr>sk封面</vt:lpstr>
      <vt:lpstr>基礎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鍾欣螢</cp:lastModifiedBy>
  <cp:revision>755</cp:revision>
  <cp:lastPrinted>2025-09-04T08:57:59Z</cp:lastPrinted>
  <dcterms:created xsi:type="dcterms:W3CDTF">2014-12-24T08:18:06Z</dcterms:created>
  <dcterms:modified xsi:type="dcterms:W3CDTF">2025-09-09T08:17:58Z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</Properties>
</file>